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9" r:id="rId2"/>
    <p:sldId id="336" r:id="rId3"/>
    <p:sldId id="332" r:id="rId4"/>
    <p:sldId id="338" r:id="rId5"/>
    <p:sldId id="339" r:id="rId6"/>
    <p:sldId id="335" r:id="rId7"/>
    <p:sldId id="343" r:id="rId8"/>
    <p:sldId id="347" r:id="rId9"/>
    <p:sldId id="346" r:id="rId10"/>
    <p:sldId id="349" r:id="rId11"/>
    <p:sldId id="348" r:id="rId12"/>
    <p:sldId id="342" r:id="rId13"/>
    <p:sldId id="345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19361D-DD91-40B4-835B-4A0C76C3E1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09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solidFill>
                  <a:srgbClr val="006666"/>
                </a:solidFill>
              </a:rPr>
              <a:t>Definition: a process of discussion between an individual and their care provider irrespective of their discipline</a:t>
            </a:r>
          </a:p>
          <a:p>
            <a:endParaRPr lang="en-GB" altLang="en-US" smtClean="0">
              <a:solidFill>
                <a:srgbClr val="006666"/>
              </a:solidFill>
            </a:endParaRPr>
          </a:p>
          <a:p>
            <a:r>
              <a:rPr lang="en-GB" altLang="en-US" smtClean="0">
                <a:solidFill>
                  <a:srgbClr val="006666"/>
                </a:solidFill>
              </a:rPr>
              <a:t>Supports future decision-making in the event that capacity is lost – for those responsible for their care and treatment</a:t>
            </a:r>
          </a:p>
          <a:p>
            <a:endParaRPr lang="en-GB" altLang="en-US" smtClean="0">
              <a:solidFill>
                <a:srgbClr val="006666"/>
              </a:solidFill>
            </a:endParaRP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E1627-B0BD-41F9-BE59-AEC15CC9724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3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100" b="1" smtClean="0"/>
              <a:t>Capacity</a:t>
            </a:r>
            <a:r>
              <a:rPr lang="en-GB" altLang="en-US" sz="1100" smtClean="0"/>
              <a:t>: Only those who have capacity can participate in ACP</a:t>
            </a:r>
          </a:p>
          <a:p>
            <a:r>
              <a:rPr lang="en-GB" altLang="en-US" sz="1100" b="1" smtClean="0"/>
              <a:t>Care Planning</a:t>
            </a:r>
            <a:r>
              <a:rPr lang="en-GB" altLang="en-US" sz="1100" smtClean="0"/>
              <a:t>: embraces the care of people with &amp; without capacity to make decisions</a:t>
            </a:r>
          </a:p>
          <a:p>
            <a:endParaRPr lang="en-GB" altLang="en-US" sz="1100" smtClean="0"/>
          </a:p>
          <a:p>
            <a:endParaRPr lang="en-GB" altLang="en-US" sz="1100" smtClean="0"/>
          </a:p>
          <a:p>
            <a:r>
              <a:rPr lang="en-GB" altLang="en-US" sz="1100" smtClean="0"/>
              <a:t>Capacity: Only those who have capacity can participate in ACP</a:t>
            </a:r>
          </a:p>
          <a:p>
            <a:r>
              <a:rPr lang="en-GB" altLang="en-US" sz="1100" smtClean="0"/>
              <a:t>Care Planning: embraces the care of people with &amp; without capacity to make decisions</a:t>
            </a:r>
          </a:p>
          <a:p>
            <a:r>
              <a:rPr lang="en-GB" altLang="en-US" sz="1100" smtClean="0"/>
              <a:t>Best Interests; for all circumstances to be taken into account, including thoses of close members and professionals </a:t>
            </a:r>
          </a:p>
          <a:p>
            <a:r>
              <a:rPr lang="en-GB" altLang="en-US" sz="1100" smtClean="0"/>
              <a:t>Lasting Power of Attorney; property and affairs/heatlth and welfare – spefic and made in the persons best interests</a:t>
            </a:r>
          </a:p>
          <a:p>
            <a:endParaRPr lang="en-GB" altLang="en-US" sz="1100" smtClean="0"/>
          </a:p>
          <a:p>
            <a:r>
              <a:rPr lang="en-GB" altLang="en-US" smtClean="0"/>
              <a:t>Lasting power of attorney</a:t>
            </a:r>
          </a:p>
          <a:p>
            <a:r>
              <a:rPr lang="en-GB" altLang="en-US" smtClean="0"/>
              <a:t>Independent Mental Capacity Advocates</a:t>
            </a:r>
          </a:p>
          <a:p>
            <a:r>
              <a:rPr lang="en-GB" altLang="en-US" smtClean="0"/>
              <a:t>Best Interests: circumstances &amp; views to be taken into account, including thoses of close members and professionals 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076A65-1E51-4BEB-B21B-EF1A7FA3A4C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0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7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274638"/>
            <a:ext cx="19097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581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9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7449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0300" y="1600200"/>
            <a:ext cx="3746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40300" y="3938588"/>
            <a:ext cx="3746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50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744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5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9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6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6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5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EOLC_PPT_Template-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00200"/>
            <a:ext cx="7643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237288"/>
            <a:ext cx="763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.henry@ncpc.org.uk" TargetMode="External"/><Relationship Id="rId2" Type="http://schemas.openxmlformats.org/officeDocument/2006/relationships/hyperlink" Target="mailto:gina.king1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yingmatters.org/" TargetMode="External"/><Relationship Id="rId4" Type="http://schemas.openxmlformats.org/officeDocument/2006/relationships/hyperlink" Target="http://www.ncpc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 </a:t>
            </a:r>
            <a:r>
              <a:rPr lang="en-GB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Care </a:t>
            </a:r>
            <a: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Planning</a:t>
            </a:r>
            <a:b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Something Different</a:t>
            </a:r>
            <a:r>
              <a:rPr lang="en-GB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 b="1" dirty="0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5157192"/>
            <a:ext cx="73448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kern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    Claire Henry                        	Gina King</a:t>
            </a:r>
          </a:p>
          <a:p>
            <a:pPr lvl="0">
              <a:defRPr/>
            </a:pPr>
            <a:r>
              <a:rPr lang="en-GB" sz="2400" b="1" kern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    </a:t>
            </a:r>
            <a:r>
              <a:rPr lang="en-GB" sz="1600" b="1" kern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Chief Executive                 		</a:t>
            </a:r>
            <a:r>
              <a:rPr lang="en-GB" sz="1600" b="1" dirty="0" smtClean="0">
                <a:solidFill>
                  <a:srgbClr val="800080"/>
                </a:solidFill>
              </a:rPr>
              <a:t>Quality Improvement Lead</a:t>
            </a:r>
          </a:p>
          <a:p>
            <a:pPr lvl="0">
              <a:defRPr/>
            </a:pPr>
            <a:r>
              <a:rPr lang="en-GB" sz="1600" b="1" dirty="0" smtClean="0">
                <a:solidFill>
                  <a:srgbClr val="800080"/>
                </a:solidFill>
              </a:rPr>
              <a:t>       The National Council for Palliative Care 	South West/Training 					 </a:t>
            </a:r>
            <a:r>
              <a:rPr lang="en-GB" sz="1600" b="1" dirty="0" err="1" smtClean="0">
                <a:solidFill>
                  <a:srgbClr val="800080"/>
                </a:solidFill>
              </a:rPr>
              <a:t>Consutlant</a:t>
            </a:r>
            <a:endParaRPr lang="en-GB" sz="1600" b="1" dirty="0" smtClean="0">
              <a:solidFill>
                <a:srgbClr val="800080"/>
              </a:solidFill>
            </a:endParaRPr>
          </a:p>
          <a:p>
            <a:pPr lvl="0" algn="ctr">
              <a:defRPr/>
            </a:pPr>
            <a:r>
              <a:rPr lang="en-GB" sz="2400" b="1" kern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</a:p>
        </p:txBody>
      </p:sp>
      <p:pic>
        <p:nvPicPr>
          <p:cNvPr id="14338" name="Picture 2" descr="Image result for advance care pla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464496" cy="3118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842" y="457200"/>
            <a:ext cx="4734246" cy="1153236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 Board Game?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4" y="1250354"/>
            <a:ext cx="3214063" cy="434776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2" y="1250354"/>
            <a:ext cx="4047929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Provides a versatile and flexible approach to education covering key topics in end of life </a:t>
            </a:r>
            <a:r>
              <a:rPr lang="en-GB" sz="2400" dirty="0" smtClean="0"/>
              <a:t>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Allows </a:t>
            </a:r>
            <a:r>
              <a:rPr lang="en-GB" sz="2400" dirty="0"/>
              <a:t>every person to be involved and learn </a:t>
            </a:r>
            <a:r>
              <a:rPr lang="en-GB" sz="2400" dirty="0" smtClean="0"/>
              <a:t>in a </a:t>
            </a:r>
            <a:r>
              <a:rPr lang="en-GB" sz="2400" dirty="0"/>
              <a:t>fun and humorous way as you are in </a:t>
            </a:r>
            <a:r>
              <a:rPr lang="en-GB" sz="2400" dirty="0" smtClean="0"/>
              <a:t>fact “playing </a:t>
            </a:r>
            <a:r>
              <a:rPr lang="en-GB" sz="2400" dirty="0"/>
              <a:t>a game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Provokes debate and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Brings everyone together to share and support their experiences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63" y="1268760"/>
            <a:ext cx="4118651" cy="47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Four subjects within the Game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TOPICS</a:t>
            </a:r>
          </a:p>
          <a:p>
            <a:pPr algn="ctr"/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951288"/>
          </a:xfrm>
        </p:spPr>
        <p:txBody>
          <a:bodyPr/>
          <a:lstStyle/>
          <a:p>
            <a:pPr lvl="0"/>
            <a:r>
              <a:rPr lang="en-GB" sz="2800" dirty="0">
                <a:solidFill>
                  <a:srgbClr val="000000"/>
                </a:solidFill>
              </a:rPr>
              <a:t>Conversations</a:t>
            </a:r>
          </a:p>
          <a:p>
            <a:pPr lvl="0"/>
            <a:r>
              <a:rPr lang="en-GB" sz="2800" dirty="0">
                <a:solidFill>
                  <a:srgbClr val="000000"/>
                </a:solidFill>
              </a:rPr>
              <a:t>Advance Care Planning</a:t>
            </a:r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63976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TOPICS TO CHOOSE FROM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60032" y="2174875"/>
            <a:ext cx="3826768" cy="3951288"/>
          </a:xfrm>
        </p:spPr>
        <p:txBody>
          <a:bodyPr/>
          <a:lstStyle/>
          <a:p>
            <a:r>
              <a:rPr lang="en-GB" sz="2800" dirty="0" smtClean="0"/>
              <a:t>Assessment</a:t>
            </a:r>
          </a:p>
          <a:p>
            <a:r>
              <a:rPr lang="en-GB" sz="2800" dirty="0"/>
              <a:t>Bereavement </a:t>
            </a:r>
          </a:p>
          <a:p>
            <a:r>
              <a:rPr lang="en-GB" sz="2800" dirty="0"/>
              <a:t>Cultural considerations</a:t>
            </a:r>
          </a:p>
          <a:p>
            <a:r>
              <a:rPr lang="en-GB" sz="2800" dirty="0" smtClean="0"/>
              <a:t>Last Days of Life</a:t>
            </a:r>
          </a:p>
          <a:p>
            <a:r>
              <a:rPr lang="en-GB" sz="2800" dirty="0"/>
              <a:t>Spirituality</a:t>
            </a:r>
          </a:p>
          <a:p>
            <a:r>
              <a:rPr lang="en-GB" sz="2800" dirty="0" smtClean="0"/>
              <a:t>Symptom management</a:t>
            </a:r>
          </a:p>
        </p:txBody>
      </p:sp>
    </p:spTree>
    <p:extLst>
      <p:ext uri="{BB962C8B-B14F-4D97-AF65-F5344CB8AC3E}">
        <p14:creationId xmlns:p14="http://schemas.microsoft.com/office/powerpoint/2010/main" val="290181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GB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812" cy="4525963"/>
          </a:xfrm>
        </p:spPr>
        <p:txBody>
          <a:bodyPr/>
          <a:lstStyle/>
          <a:p>
            <a:r>
              <a:rPr lang="en-GB" sz="2400" dirty="0" smtClean="0"/>
              <a:t>GSF (2008) Prognostic Indicator Guidance. London: National Gold Standards Framework.</a:t>
            </a:r>
          </a:p>
          <a:p>
            <a:r>
              <a:rPr lang="en-GB" sz="2400" dirty="0" smtClean="0"/>
              <a:t>Henry, C. &amp; Seymour J (2007). Advance Care Planning: A guide for Health and Social Care Staff. London: The stationary Office.</a:t>
            </a:r>
          </a:p>
          <a:p>
            <a:r>
              <a:rPr lang="en-GB" sz="2400" dirty="0" smtClean="0"/>
              <a:t>King, G. (2012). Providing quality in end of life care. In Chilton, S., Bain, H., </a:t>
            </a:r>
            <a:r>
              <a:rPr lang="en-GB" sz="2400" dirty="0" err="1" smtClean="0"/>
              <a:t>Clarridge</a:t>
            </a:r>
            <a:r>
              <a:rPr lang="en-GB" sz="2400" dirty="0" smtClean="0"/>
              <a:t>, A. and </a:t>
            </a:r>
            <a:r>
              <a:rPr lang="en-GB" sz="2400" dirty="0" err="1" smtClean="0"/>
              <a:t>Melling</a:t>
            </a:r>
            <a:r>
              <a:rPr lang="en-GB" sz="2400" dirty="0" smtClean="0"/>
              <a:t>, A. A textbook of Community Nursing. pp 198-213. </a:t>
            </a:r>
          </a:p>
          <a:p>
            <a:r>
              <a:rPr lang="en-GB" sz="2400" dirty="0" err="1" smtClean="0"/>
              <a:t>NEoLCP</a:t>
            </a:r>
            <a:r>
              <a:rPr lang="en-GB" sz="2400" dirty="0" smtClean="0"/>
              <a:t> (2011) Capacity, Care planning and Advance Care Planning in life limiting illness </a:t>
            </a:r>
            <a:r>
              <a:rPr lang="en-GB" sz="2400" dirty="0" err="1" smtClean="0"/>
              <a:t>NEoLCP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Vernon, M. (2013). </a:t>
            </a:r>
            <a:r>
              <a:rPr lang="en-GB" sz="2400" i="1" dirty="0" smtClean="0"/>
              <a:t>How to have a good death. </a:t>
            </a:r>
            <a:r>
              <a:rPr lang="en-GB" sz="2400" dirty="0" smtClean="0"/>
              <a:t>Saturday Telegraph Magazine. 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812" cy="1143000"/>
          </a:xfrm>
        </p:spPr>
        <p:txBody>
          <a:bodyPr/>
          <a:lstStyle/>
          <a:p>
            <a:r>
              <a:rPr lang="en-GB" b="1" u="sng" dirty="0" smtClean="0">
                <a:solidFill>
                  <a:srgbClr val="800080"/>
                </a:solidFill>
              </a:rPr>
              <a:t>For further information </a:t>
            </a:r>
            <a:endParaRPr lang="en-GB" b="1" u="sng" dirty="0">
              <a:solidFill>
                <a:srgbClr val="80008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1916832"/>
            <a:ext cx="69127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u="sng" kern="0" dirty="0" smtClean="0">
                <a:solidFill>
                  <a:srgbClr val="800080"/>
                </a:solidFill>
                <a:latin typeface="+mn-lt"/>
                <a:ea typeface="+mj-ea"/>
                <a:cs typeface="+mj-cs"/>
              </a:rPr>
              <a:t>Contact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u="sng" kern="0" dirty="0" smtClean="0">
                <a:solidFill>
                  <a:srgbClr val="800080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algn="ctr" eaLnBrk="0" hangingPunct="0"/>
            <a:r>
              <a:rPr lang="en-GB" sz="3200" b="1" u="sng" kern="0" dirty="0" smtClean="0">
                <a:solidFill>
                  <a:srgbClr val="800080"/>
                </a:solidFill>
                <a:latin typeface="+mn-lt"/>
                <a:ea typeface="+mj-ea"/>
                <a:cs typeface="+mj-cs"/>
              </a:rPr>
              <a:t>Gina King - </a:t>
            </a:r>
            <a:r>
              <a:rPr lang="en-GB" sz="3200" u="sng" dirty="0" smtClean="0">
                <a:latin typeface="+mn-lt"/>
                <a:hlinkClick r:id="rId2"/>
              </a:rPr>
              <a:t>gina.king1@nhs.net</a:t>
            </a:r>
            <a:r>
              <a:rPr lang="en-GB" sz="3200" dirty="0" smtClean="0">
                <a:latin typeface="+mn-l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Claire Henry –</a:t>
            </a:r>
            <a:r>
              <a:rPr kumimoji="0" lang="en-GB" sz="3200" b="1" i="0" u="sng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3200" i="0" u="sng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3"/>
              </a:rPr>
              <a:t>c.henry@ncpc.org.uk</a:t>
            </a:r>
            <a:r>
              <a:rPr kumimoji="0" lang="en-GB" sz="3200" b="1" i="0" u="sng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algn="ctr"/>
            <a:endParaRPr lang="en-GB" sz="800" b="1" dirty="0" smtClean="0"/>
          </a:p>
          <a:p>
            <a:pPr algn="ctr"/>
            <a:r>
              <a:rPr lang="en-GB" sz="2800" b="1" dirty="0" smtClean="0">
                <a:solidFill>
                  <a:srgbClr val="800080"/>
                </a:solidFill>
                <a:latin typeface="+mn-lt"/>
                <a:hlinkClick r:id="rId4"/>
              </a:rPr>
              <a:t>www.ncpc.org.uk</a:t>
            </a:r>
            <a:r>
              <a:rPr lang="en-GB" sz="2800" b="1" dirty="0" smtClean="0">
                <a:solidFill>
                  <a:srgbClr val="800080"/>
                </a:solidFill>
                <a:latin typeface="+mn-lt"/>
              </a:rPr>
              <a:t> </a:t>
            </a:r>
            <a:br>
              <a:rPr lang="en-GB" sz="2800" b="1" dirty="0" smtClean="0">
                <a:solidFill>
                  <a:srgbClr val="800080"/>
                </a:solidFill>
                <a:latin typeface="+mn-lt"/>
              </a:rPr>
            </a:br>
            <a:r>
              <a:rPr lang="en-GB" sz="2800" b="1" dirty="0" smtClean="0">
                <a:solidFill>
                  <a:srgbClr val="0099FF"/>
                </a:solidFill>
                <a:latin typeface="+mn-lt"/>
                <a:hlinkClick r:id="rId5"/>
              </a:rPr>
              <a:t>www.dyingmatters.org</a:t>
            </a:r>
            <a:endParaRPr lang="en-GB" sz="2800" b="1" dirty="0" smtClean="0">
              <a:solidFill>
                <a:srgbClr val="0099FF"/>
              </a:solidFill>
              <a:latin typeface="+mn-lt"/>
            </a:endParaRPr>
          </a:p>
          <a:p>
            <a:pPr algn="ctr"/>
            <a:endParaRPr lang="en-GB" sz="2800" b="1" dirty="0" smtClean="0">
              <a:solidFill>
                <a:srgbClr val="0099FF"/>
              </a:solidFill>
              <a:latin typeface="+mn-lt"/>
            </a:endParaRPr>
          </a:p>
          <a:p>
            <a:pPr algn="ctr"/>
            <a:r>
              <a:rPr lang="en-GB" sz="2400" b="1" u="sng" kern="0" dirty="0" smtClean="0">
                <a:solidFill>
                  <a:srgbClr val="800080"/>
                </a:solidFill>
                <a:latin typeface="+mn-lt"/>
                <a:ea typeface="+mj-ea"/>
                <a:cs typeface="+mj-cs"/>
              </a:rPr>
              <a:t>http://www.intheendcare.org.uk/circle-of-life-board-game.html</a:t>
            </a:r>
            <a:endParaRPr kumimoji="0" lang="en-GB" sz="2400" b="1" i="0" u="sng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65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643812" cy="11430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Care Planning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3200" dirty="0" smtClean="0">
                <a:solidFill>
                  <a:srgbClr val="006666"/>
                </a:solidFill>
              </a:rPr>
              <a:t>Or planning in advance your care </a:t>
            </a:r>
            <a:r>
              <a:rPr lang="en-GB" altLang="en-US" dirty="0" smtClean="0">
                <a:solidFill>
                  <a:srgbClr val="006666"/>
                </a:solidFill>
              </a:rPr>
              <a:t/>
            </a:r>
            <a:br>
              <a:rPr lang="en-GB" altLang="en-US" dirty="0" smtClean="0">
                <a:solidFill>
                  <a:srgbClr val="006666"/>
                </a:solidFill>
              </a:rPr>
            </a:br>
            <a:endParaRPr lang="en-GB" alt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11078" y="1628800"/>
            <a:ext cx="8352928" cy="3917031"/>
          </a:xfrm>
        </p:spPr>
        <p:txBody>
          <a:bodyPr/>
          <a:lstStyle/>
          <a:p>
            <a:r>
              <a:rPr lang="en-GB" altLang="en-US" dirty="0" smtClean="0"/>
              <a:t>Is a voluntary process </a:t>
            </a:r>
          </a:p>
          <a:p>
            <a:r>
              <a:rPr lang="en-GB" altLang="en-US" dirty="0" smtClean="0"/>
              <a:t>Supports individuals with capacity to anticipate their future e.g. Condition</a:t>
            </a:r>
          </a:p>
          <a:p>
            <a:r>
              <a:rPr lang="en-GB" altLang="en-US" dirty="0" smtClean="0"/>
              <a:t>Records choices about care and treatment</a:t>
            </a:r>
          </a:p>
          <a:p>
            <a:r>
              <a:rPr lang="en-GB" altLang="en-US" dirty="0" smtClean="0"/>
              <a:t>Supports future decision-making in the event that capacity is lost (MCA)</a:t>
            </a:r>
          </a:p>
          <a:p>
            <a:pPr marL="0" indent="0" algn="ctr">
              <a:buNone/>
            </a:pPr>
            <a:r>
              <a:rPr lang="en-GB" altLang="en-US" sz="1200" dirty="0" smtClean="0">
                <a:solidFill>
                  <a:srgbClr val="006666"/>
                </a:solidFill>
              </a:rPr>
              <a:t>Ref: Capacity, Care planning and Advance Care Planning in life limiting illness </a:t>
            </a:r>
            <a:r>
              <a:rPr lang="en-GB" altLang="en-US" sz="1200" dirty="0" err="1" smtClean="0">
                <a:solidFill>
                  <a:srgbClr val="006666"/>
                </a:solidFill>
              </a:rPr>
              <a:t>NEoLCP</a:t>
            </a:r>
            <a:r>
              <a:rPr lang="en-GB" altLang="en-US" sz="1200" dirty="0" smtClean="0">
                <a:solidFill>
                  <a:srgbClr val="006666"/>
                </a:solidFill>
              </a:rPr>
              <a:t> (2011)</a:t>
            </a:r>
          </a:p>
          <a:p>
            <a:pPr algn="ctr">
              <a:buFontTx/>
              <a:buNone/>
            </a:pPr>
            <a:r>
              <a:rPr lang="en-GB" altLang="en-US" sz="2400" b="1" dirty="0" smtClean="0">
                <a:solidFill>
                  <a:srgbClr val="006666"/>
                </a:solidFill>
              </a:rPr>
              <a:t>Supports</a:t>
            </a:r>
            <a:r>
              <a:rPr lang="en-GB" altLang="en-US" sz="2000" b="1" dirty="0" smtClean="0">
                <a:solidFill>
                  <a:srgbClr val="006666"/>
                </a:solidFill>
              </a:rPr>
              <a:t> </a:t>
            </a:r>
            <a:r>
              <a:rPr lang="en-GB" altLang="en-US" sz="2400" b="1" dirty="0" smtClean="0">
                <a:solidFill>
                  <a:srgbClr val="006666"/>
                </a:solidFill>
              </a:rPr>
              <a:t>the opening of discussions and the opportunity to make informed choices about possible future care needs</a:t>
            </a:r>
          </a:p>
          <a:p>
            <a:pPr algn="r">
              <a:buFontTx/>
              <a:buNone/>
            </a:pPr>
            <a:endParaRPr lang="en-GB" altLang="en-US" sz="1600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777875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052513"/>
            <a:ext cx="7643813" cy="4968875"/>
          </a:xfrm>
        </p:spPr>
        <p:txBody>
          <a:bodyPr/>
          <a:lstStyle/>
          <a:p>
            <a:r>
              <a:rPr lang="en-GB" altLang="en-US" sz="2800" b="1" dirty="0" smtClean="0"/>
              <a:t>Capacity</a:t>
            </a:r>
            <a:r>
              <a:rPr lang="en-GB" altLang="en-US" sz="2800" dirty="0" smtClean="0"/>
              <a:t>: Only those who have capacity can participate in Advance Care Planning</a:t>
            </a:r>
          </a:p>
          <a:p>
            <a:r>
              <a:rPr lang="en-GB" altLang="en-US" sz="2800" b="1" dirty="0" smtClean="0"/>
              <a:t>Care Planning</a:t>
            </a:r>
            <a:r>
              <a:rPr lang="en-GB" altLang="en-US" sz="2800" dirty="0" smtClean="0"/>
              <a:t>: embraces the care of people with &amp; without capacity to make decisions</a:t>
            </a:r>
          </a:p>
          <a:p>
            <a:r>
              <a:rPr lang="en-GB" altLang="en-US" sz="2800" b="1" dirty="0" smtClean="0"/>
              <a:t>Lasting power of attorney: </a:t>
            </a:r>
            <a:r>
              <a:rPr lang="en-GB" altLang="en-US" sz="2800" dirty="0" smtClean="0"/>
              <a:t>health &amp; welfare – must be in persons best interests *</a:t>
            </a:r>
            <a:endParaRPr lang="en-GB" altLang="en-US" sz="2800" b="1" dirty="0" smtClean="0"/>
          </a:p>
          <a:p>
            <a:r>
              <a:rPr lang="en-GB" altLang="en-US" sz="2800" b="1" dirty="0" smtClean="0"/>
              <a:t>Independent Mental Capacity Advocates: </a:t>
            </a:r>
            <a:r>
              <a:rPr lang="en-GB" altLang="en-US" sz="2800" dirty="0" smtClean="0"/>
              <a:t>if no family/friends or ACP</a:t>
            </a:r>
          </a:p>
          <a:p>
            <a:r>
              <a:rPr lang="en-GB" altLang="en-US" sz="2800" b="1" dirty="0" smtClean="0"/>
              <a:t>Best Interests</a:t>
            </a:r>
            <a:r>
              <a:rPr lang="en-GB" altLang="en-US" sz="2800" dirty="0" smtClean="0"/>
              <a:t>: all circumstances &amp; views to be taken into account</a:t>
            </a:r>
          </a:p>
          <a:p>
            <a:pPr>
              <a:buFontTx/>
              <a:buNone/>
            </a:pPr>
            <a:endParaRPr lang="en-GB" altLang="en-US" sz="2400" dirty="0" smtClean="0"/>
          </a:p>
          <a:p>
            <a:pPr algn="ctr">
              <a:buFontTx/>
              <a:buNone/>
            </a:pPr>
            <a:r>
              <a:rPr lang="en-GB" altLang="en-US" sz="2000" dirty="0" smtClean="0"/>
              <a:t>All underpinned by the Mental Capacity Act 2005</a:t>
            </a:r>
          </a:p>
          <a:p>
            <a:endParaRPr lang="en-GB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812" cy="1143000"/>
          </a:xfrm>
        </p:spPr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statements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643812" cy="4061048"/>
          </a:xfrm>
        </p:spPr>
        <p:txBody>
          <a:bodyPr/>
          <a:lstStyle/>
          <a:p>
            <a:r>
              <a:rPr lang="en-GB" altLang="en-US" dirty="0" smtClean="0"/>
              <a:t>Can be verbal or written </a:t>
            </a:r>
          </a:p>
          <a:p>
            <a:r>
              <a:rPr lang="en-GB" altLang="en-US" dirty="0"/>
              <a:t>I</a:t>
            </a:r>
            <a:r>
              <a:rPr lang="en-GB" altLang="en-US" dirty="0" smtClean="0"/>
              <a:t>dentifies the wishes, preferences, beliefs &amp; values</a:t>
            </a:r>
          </a:p>
          <a:p>
            <a:r>
              <a:rPr lang="en-GB" altLang="en-US" dirty="0" smtClean="0"/>
              <a:t>Is not legal binding</a:t>
            </a:r>
          </a:p>
          <a:p>
            <a:r>
              <a:rPr lang="en-GB" altLang="en-US" dirty="0" smtClean="0"/>
              <a:t>Can be used to support best interest decision making</a:t>
            </a:r>
          </a:p>
          <a:p>
            <a:pPr marL="0" indent="0">
              <a:buNone/>
            </a:pPr>
            <a:r>
              <a:rPr lang="en-GB" altLang="en-US" sz="1400" dirty="0" smtClean="0">
                <a:solidFill>
                  <a:srgbClr val="006666"/>
                </a:solidFill>
              </a:rPr>
              <a:t>Ref: Capacity, Care planning and Advance Care Planning in life limiting illness </a:t>
            </a:r>
            <a:r>
              <a:rPr lang="en-GB" altLang="en-US" sz="1400" dirty="0" err="1" smtClean="0">
                <a:solidFill>
                  <a:srgbClr val="006666"/>
                </a:solidFill>
              </a:rPr>
              <a:t>NEoLCP</a:t>
            </a:r>
            <a:r>
              <a:rPr lang="en-GB" altLang="en-US" sz="1400" dirty="0" smtClean="0">
                <a:solidFill>
                  <a:srgbClr val="006666"/>
                </a:solidFill>
              </a:rPr>
              <a:t> (2011)</a:t>
            </a:r>
          </a:p>
          <a:p>
            <a:pPr marL="0" indent="0" algn="ctr">
              <a:buNone/>
            </a:pPr>
            <a:endParaRPr lang="en-GB" altLang="en-US" sz="28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altLang="en-US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allows you to state in advance what you would </a:t>
            </a:r>
            <a:r>
              <a:rPr lang="en-GB" altLang="en-US" sz="28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or not like </a:t>
            </a:r>
            <a:r>
              <a:rPr lang="en-GB" altLang="en-US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Decisions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3200" dirty="0" smtClean="0"/>
              <a:t>to refuse treatment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42988" y="1484313"/>
            <a:ext cx="7643812" cy="4641850"/>
          </a:xfrm>
        </p:spPr>
        <p:txBody>
          <a:bodyPr/>
          <a:lstStyle/>
          <a:p>
            <a:r>
              <a:rPr lang="en-GB" altLang="en-US" sz="2800" dirty="0" smtClean="0"/>
              <a:t>Must be over </a:t>
            </a:r>
            <a:r>
              <a:rPr lang="en-GB" altLang="en-US" sz="2800" b="1" dirty="0" smtClean="0"/>
              <a:t>18 years</a:t>
            </a:r>
          </a:p>
          <a:p>
            <a:r>
              <a:rPr lang="en-GB" altLang="en-US" sz="2800" dirty="0" smtClean="0"/>
              <a:t>Refusing life-sustaining treatment must be in </a:t>
            </a:r>
            <a:r>
              <a:rPr lang="en-GB" altLang="en-US" sz="2800" u="sng" dirty="0" smtClean="0"/>
              <a:t>writing</a:t>
            </a:r>
            <a:r>
              <a:rPr lang="en-GB" altLang="en-US" sz="2800" dirty="0" smtClean="0"/>
              <a:t>, </a:t>
            </a:r>
            <a:r>
              <a:rPr lang="en-GB" altLang="en-US" sz="2800" u="sng" dirty="0" smtClean="0"/>
              <a:t>signed</a:t>
            </a:r>
            <a:r>
              <a:rPr lang="en-GB" altLang="en-US" sz="2800" dirty="0" smtClean="0"/>
              <a:t> and </a:t>
            </a:r>
            <a:r>
              <a:rPr lang="en-GB" altLang="en-US" sz="2800" u="sng" dirty="0" smtClean="0"/>
              <a:t>witnessed</a:t>
            </a:r>
          </a:p>
          <a:p>
            <a:r>
              <a:rPr lang="en-GB" altLang="en-US" sz="2800" dirty="0" smtClean="0"/>
              <a:t>Must be related to specific medical treatment </a:t>
            </a:r>
          </a:p>
          <a:p>
            <a:r>
              <a:rPr lang="en-GB" altLang="en-US" sz="2800" dirty="0" smtClean="0"/>
              <a:t>Must include terms “even if life is at risk”</a:t>
            </a:r>
          </a:p>
          <a:p>
            <a:r>
              <a:rPr lang="en-GB" altLang="en-US" sz="2800" dirty="0" smtClean="0"/>
              <a:t>Is </a:t>
            </a:r>
            <a:r>
              <a:rPr lang="en-GB" altLang="en-US" sz="2800" b="1" dirty="0" smtClean="0"/>
              <a:t>legally binding</a:t>
            </a:r>
            <a:r>
              <a:rPr lang="en-GB" altLang="en-US" sz="2800" dirty="0" smtClean="0"/>
              <a:t> if: </a:t>
            </a:r>
          </a:p>
          <a:p>
            <a:pPr lvl="1"/>
            <a:r>
              <a:rPr lang="en-GB" altLang="en-US" dirty="0" smtClean="0"/>
              <a:t>Valid and applicable to the circumstances </a:t>
            </a:r>
          </a:p>
          <a:p>
            <a:pPr lvl="1"/>
            <a:r>
              <a:rPr lang="en-GB" altLang="en-US" dirty="0" smtClean="0"/>
              <a:t>Written correctly</a:t>
            </a:r>
          </a:p>
          <a:p>
            <a:pPr marL="0" lvl="0" indent="0">
              <a:buNone/>
            </a:pPr>
            <a:r>
              <a:rPr lang="en-GB" altLang="en-US" sz="1400" dirty="0">
                <a:solidFill>
                  <a:srgbClr val="006666"/>
                </a:solidFill>
              </a:rPr>
              <a:t>Ref: Capacity, Care planning and Advance Care Planning in life limiting illness </a:t>
            </a:r>
            <a:r>
              <a:rPr lang="en-GB" altLang="en-US" sz="1400" dirty="0" err="1">
                <a:solidFill>
                  <a:srgbClr val="006666"/>
                </a:solidFill>
              </a:rPr>
              <a:t>NEoLCP</a:t>
            </a:r>
            <a:r>
              <a:rPr lang="en-GB" altLang="en-US" sz="1400" dirty="0">
                <a:solidFill>
                  <a:srgbClr val="006666"/>
                </a:solidFill>
              </a:rPr>
              <a:t> (2011)</a:t>
            </a:r>
          </a:p>
          <a:p>
            <a:pPr marL="457200" lvl="1" indent="0" algn="ctr">
              <a:buNone/>
            </a:pPr>
            <a:r>
              <a:rPr lang="en-GB" altLang="en-US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allows decisions to made in advance of what you do not </a:t>
            </a:r>
            <a:r>
              <a:rPr lang="en-GB" altLang="en-US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en-GB" altLang="en-US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happen</a:t>
            </a:r>
          </a:p>
          <a:p>
            <a:pPr lvl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 the conversation…</a:t>
            </a:r>
            <a:r>
              <a:rPr lang="en-GB" altLang="en-US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812" cy="4525963"/>
          </a:xfrm>
        </p:spPr>
        <p:txBody>
          <a:bodyPr/>
          <a:lstStyle/>
          <a:p>
            <a:pPr marL="0" indent="0">
              <a:buNone/>
            </a:pPr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pPr>
              <a:buNone/>
            </a:pPr>
            <a:endParaRPr lang="en-GB" altLang="en-US" dirty="0" smtClean="0"/>
          </a:p>
          <a:p>
            <a:pPr algn="ctr">
              <a:buNone/>
            </a:pPr>
            <a:endParaRPr lang="en-GB" altLang="en-US" dirty="0" smtClean="0">
              <a:solidFill>
                <a:srgbClr val="800080"/>
              </a:solidFill>
            </a:endParaRPr>
          </a:p>
        </p:txBody>
      </p:sp>
      <p:pic>
        <p:nvPicPr>
          <p:cNvPr id="5122" name="Picture 2" descr="Image result for busy 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23875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26451" t="7484" r="22809" b="5309"/>
          <a:stretch>
            <a:fillRect/>
          </a:stretch>
        </p:blipFill>
        <p:spPr bwMode="auto">
          <a:xfrm rot="21101946">
            <a:off x="1404391" y="1474139"/>
            <a:ext cx="3152026" cy="422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13127" t="10395" r="28958" b="4366"/>
          <a:stretch>
            <a:fillRect/>
          </a:stretch>
        </p:blipFill>
        <p:spPr bwMode="auto">
          <a:xfrm rot="1072599">
            <a:off x="5091147" y="2260767"/>
            <a:ext cx="3324225" cy="390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GB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2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771525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48680"/>
            <a:ext cx="7633468" cy="868958"/>
          </a:xfrm>
        </p:spPr>
        <p:txBody>
          <a:bodyPr/>
          <a:lstStyle/>
          <a:p>
            <a:r>
              <a:rPr lang="en-GB" dirty="0" smtClean="0">
                <a:solidFill>
                  <a:srgbClr val="800080"/>
                </a:solidFill>
              </a:rPr>
              <a:t>Lets play and learn with the</a:t>
            </a:r>
            <a:endParaRPr lang="en-GB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1"/>
            <a:ext cx="5760640" cy="1396751"/>
          </a:xfrm>
        </p:spPr>
        <p:txBody>
          <a:bodyPr/>
          <a:lstStyle/>
          <a:p>
            <a:pPr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176697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9783</TotalTime>
  <Words>683</Words>
  <Application>Microsoft Office PowerPoint</Application>
  <PresentationFormat>On-screen Show (4:3)</PresentationFormat>
  <Paragraphs>94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 Advance Care Planning - Something Different </vt:lpstr>
      <vt:lpstr>Advance Care Planning Or planning in advance your care  </vt:lpstr>
      <vt:lpstr>Key Terms</vt:lpstr>
      <vt:lpstr> Advance statements </vt:lpstr>
      <vt:lpstr>Advance Decisions to refuse treatment</vt:lpstr>
      <vt:lpstr>Its in the conversation….</vt:lpstr>
      <vt:lpstr>Resources</vt:lpstr>
      <vt:lpstr>PowerPoint Presentation</vt:lpstr>
      <vt:lpstr>Lets play and learn with the</vt:lpstr>
      <vt:lpstr>Why a Board Game? </vt:lpstr>
      <vt:lpstr>Four subjects within the Game</vt:lpstr>
      <vt:lpstr>References</vt:lpstr>
      <vt:lpstr>For further information </vt:lpstr>
    </vt:vector>
  </TitlesOfParts>
  <Company>Gloucestershire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michiyo.yasato</dc:creator>
  <cp:lastModifiedBy>Sophie Caine</cp:lastModifiedBy>
  <cp:revision>229</cp:revision>
  <dcterms:created xsi:type="dcterms:W3CDTF">2009-04-03T08:29:07Z</dcterms:created>
  <dcterms:modified xsi:type="dcterms:W3CDTF">2016-11-09T09:27:06Z</dcterms:modified>
</cp:coreProperties>
</file>